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"/>
  </p:notesMasterIdLst>
  <p:handoutMasterIdLst>
    <p:handoutMasterId r:id="rId4"/>
  </p:handout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CD"/>
    <a:srgbClr val="609DD1"/>
    <a:srgbClr val="0671BD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/>
    <p:restoredTop sz="94694"/>
  </p:normalViewPr>
  <p:slideViewPr>
    <p:cSldViewPr snapToGrid="0">
      <p:cViewPr varScale="1">
        <p:scale>
          <a:sx n="121" d="100"/>
          <a:sy n="121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DD448C-8120-40D3-130E-89E1268300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FE471-F3EF-8C95-7EC8-C67FB54CBF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D0377-6947-3C4D-AE55-7CFC87EFCF30}" type="datetimeFigureOut">
              <a:t>8/11/24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999A1-3DFD-CC28-2B71-33BA5082C6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88A53-4AAB-C21E-9D63-0799C88FB6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C1B49-7F21-6C42-B249-EEA5AA04C4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74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E1D0C-69D1-4647-AFF6-9B84F51ECF98}" type="datetimeFigureOut">
              <a:t>8/11/24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1D38F-2B85-084D-B804-DFE8C6B134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42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8694-C0EF-B3F8-F89C-D9A6D4D21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354" y="2689152"/>
            <a:ext cx="8459875" cy="1470148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B4946-CD07-36FC-1807-4610BB61A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354" y="4168849"/>
            <a:ext cx="9624646" cy="920976"/>
          </a:xfrm>
        </p:spPr>
        <p:txBody>
          <a:bodyPr anchor="t"/>
          <a:lstStyle>
            <a:lvl1pPr marL="0" indent="0" algn="l">
              <a:buFontTx/>
              <a:buNone/>
              <a:defRPr sz="2400" i="0" u="sng">
                <a:solidFill>
                  <a:srgbClr val="0052C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F75CE-1633-ED50-9043-EFE7B6B57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7D2F5-6AA8-BC7B-66BE-28349EBB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6ED93-B9CE-7B0B-D5E7-BA2435742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5A61-1593-6942-A140-D4F73E0A436B}" type="slidenum"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769AC-20B6-BFE0-D8C0-0D4914F90F4C}"/>
              </a:ext>
            </a:extLst>
          </p:cNvPr>
          <p:cNvSpPr txBox="1"/>
          <p:nvPr userDrawn="1"/>
        </p:nvSpPr>
        <p:spPr>
          <a:xfrm>
            <a:off x="1043354" y="2104377"/>
            <a:ext cx="3446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1200" noProof="0">
                <a:solidFill>
                  <a:srgbClr val="609DD1"/>
                </a:solidFill>
                <a:latin typeface="Georgia Pro" panose="02040502050405020303" pitchFamily="18" charset="0"/>
                <a:ea typeface="+mj-ea"/>
                <a:cs typeface="Times New Roman" panose="02020603050405020304" pitchFamily="18" charset="0"/>
              </a:rPr>
              <a:t>SageArk</a:t>
            </a:r>
            <a:endParaRPr lang="en-US" sz="3200" b="1" kern="1200">
              <a:solidFill>
                <a:srgbClr val="609DD1"/>
              </a:solidFill>
              <a:latin typeface="Georgia Pro" panose="02040502050405020303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9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3041A0-B074-6919-287F-FEA95DB5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ED80C-C0CD-652A-DBCC-CD8B4CA5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D7B9-AD1A-F9D2-33CE-18ED80F5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5A61-1593-6942-A140-D4F73E0A43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2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81701-E806-A3E2-CFC7-F3DE65DC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FF85-8EA4-D81B-EA76-0DAE49F3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53A40-FB52-55A9-68B7-AB02DBC8D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C011E-F50B-4062-56CC-7543DDCA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8D408-8E75-C1B9-3A95-91FD981B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CADD5-1A55-A68C-0E03-3197E2BA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5A61-1593-6942-A140-D4F73E0A43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65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14F6-48C3-C28D-0BE1-F4B034256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48236D-2640-F40B-C53A-FC0A5BFBE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B4597-79FA-C47F-1AC8-C2EBDE081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1B12C-5235-4C15-305E-C029C944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2D06C-8ABA-4A63-01AF-D6160598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5D901-87CC-377A-25BC-EE914CF6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5A61-1593-6942-A140-D4F73E0A43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73E7-C4D8-3353-785A-29966FF0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DA512-EE45-08D5-5270-2D5721A7E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9A73B-750D-500C-8D8D-D2A3E8B2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7E4F3-9D86-9689-BCAD-7BB7AC97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3A66B-1885-BFF5-F3BB-E7C699E1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5A61-1593-6942-A140-D4F73E0A43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60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30A69B-8D5A-5098-5E9B-3F3684752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65D73-E813-F9FF-3313-0A95058D2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2663C-ECE3-0372-9A57-936C6827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B7CF-CBB1-61AF-2384-B120AE8B9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D2E65-942B-9355-BE67-6DCDBE32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5A61-1593-6942-A140-D4F73E0A43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1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BC7B8-4858-DAB7-193A-AEE69C95C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785475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1C69B-659C-26F5-31C6-B07C7D12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B975A-C902-5345-B301-1D77B7C84998}" type="datetimeFigureOut">
              <a:t>8/11/24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587BA-DB16-65ED-05D6-D2E52E0B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8F86D-62A0-030B-696F-97DC077B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B5A-7D8F-AB45-A351-9F05AA3B796E}" type="slidenum"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972CA-F4A5-B2D5-747A-11A3FF8E3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1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56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01EC-3797-AAC7-F740-2BC1556F8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408" y="2642937"/>
            <a:ext cx="9277308" cy="1572125"/>
          </a:xfr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D1D36-5A3A-C46E-9E0F-90BC178E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B975A-C902-5345-B301-1D77B7C84998}" type="datetimeFigureOut">
              <a:t>8/11/24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6FE29-398F-7816-B896-A8C83A2E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DA876-F7A7-1FFA-758F-FC5698DD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B5A-7D8F-AB45-A351-9F05AA3B796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4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3288-8FDB-6DEF-4F8C-A63E9AFB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32" y="314883"/>
            <a:ext cx="10515600" cy="72009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038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1FD0-A462-694E-13C5-84D00D04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5429-39AC-EFB6-D47D-188B5241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6085B-2030-39F5-9CBE-4FE6C67F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F9F0F-8A4F-9720-15AD-2E8E5EA7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B8BD-17CA-30FF-FE7F-CCEDCBD4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5A61-1593-6942-A140-D4F73E0A43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3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43D3-7DB7-5503-D034-39127F82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925EB-6934-F3CB-EDA2-02EDE7930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3FC98-9C96-3AB3-4AAA-340E8FBA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50D40-A771-D923-2A6B-07FD2314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A9AE9-6A53-314E-D255-3089164F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5A61-1593-6942-A140-D4F73E0A43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0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7D1C-A2BB-556B-E32D-AED8D5A0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EAA8B-E7AE-BA03-2805-CFEB038B4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60118-EEE3-0AEA-7A65-2D6494091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BFB20-FCB8-FEBE-8EA6-47DC7F945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641A7-9466-CE9E-D821-0F7F0B76B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B3798-BEE7-27B1-BEF0-ACCCE05B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5A61-1593-6942-A140-D4F73E0A43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1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43B0-CE1C-ED82-D375-FAC7AD80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28B83-FB44-A3C6-8917-0EFBAFD6B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1C0A1-B506-2BF9-6F49-125488056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7F5B5D-0486-B8F1-A13D-E913E2924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2FCB8-AD8F-3938-9A3B-D40DE74D7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1A9F7B-EB2F-1704-EE72-01BA5F8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5E0740-28A8-382F-3004-A9B70620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F77C9-BDFF-2E5E-E69D-8C0F6A15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5A61-1593-6942-A140-D4F73E0A43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4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1387-B143-7AB5-2781-BBF1ADC3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A9A13-9EAE-E3C8-CC19-71DEA176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AD565-06AF-89F0-520C-08338C3F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FF02F-BF40-BAE9-A2E7-BD11570F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5A61-1593-6942-A140-D4F73E0A43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5601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Relationship Id="rId1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D0C69-9359-EC26-850B-9F4E9CF7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dist="38100" dir="2606415" algn="tl" rotWithShape="0">
              <a:srgbClr val="609DD1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4A7A5-043E-F991-B125-866DCBBD5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700B9-B94C-9C3F-BE8A-5D9E4B586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B975A-C902-5345-B301-1D77B7C84998}" type="datetimeFigureOut">
              <a:t>8/11/24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B8905-3690-9757-A4A6-830252B2A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16067-04D9-86D5-BE1B-5B04B0ED2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94127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6" r:id="rId2"/>
    <p:sldLayoutId id="2147483657" r:id="rId3"/>
    <p:sldLayoutId id="214748365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52CD"/>
          </a:solidFill>
          <a:latin typeface="Georgia Pro" panose="02040502050405020303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Georgia Pro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 Pro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 Pro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 Pro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 Pro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E9D3F-0DA0-45AE-B4E6-C665FE49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E5AA-1DFA-BC73-98F7-851F897B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16633-637F-CA27-3619-AC18AB6ED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3F6130-4E48-7B4D-A210-BE8BF0235492}" type="datetimeFigureOut">
              <a:t>8/11/24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FAD64-7655-94AB-4526-AD6D42873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E2023-FB82-BB30-6F5C-0516D6E21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D05A61-1593-6942-A140-D4F73E0A43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2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Quant-Finance Training Session 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Lecture 15-16 Risk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Initial Considerations in Risk Analysis</a:t>
            </a:r>
          </a:p>
        </p:txBody>
      </p:sp>
      <p:pic>
        <p:nvPicPr>
          <p:cNvPr id="3" name="Picture 2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22142"/>
            <a:ext cx="9906000" cy="47947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Moments and Data for Risk Analysis</a:t>
            </a:r>
          </a:p>
        </p:txBody>
      </p:sp>
      <p:pic>
        <p:nvPicPr>
          <p:cNvPr id="3" name="Picture 2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766247"/>
            <a:ext cx="9906000" cy="37065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Example</a:t>
            </a:r>
          </a:p>
        </p:txBody>
      </p:sp>
      <p:pic>
        <p:nvPicPr>
          <p:cNvPr id="3" name="Picture 2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27747"/>
            <a:ext cx="9906000" cy="39835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Mean: First Moment of a Distribution</a:t>
            </a:r>
          </a:p>
        </p:txBody>
      </p:sp>
      <p:pic>
        <p:nvPicPr>
          <p:cNvPr id="3" name="Picture 2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57344"/>
            <a:ext cx="9906000" cy="45243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Importance of Mean in Risk Analysis</a:t>
            </a:r>
          </a:p>
        </p:txBody>
      </p:sp>
      <p:pic>
        <p:nvPicPr>
          <p:cNvPr id="3" name="Picture 2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792627"/>
            <a:ext cx="9906000" cy="36537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Mean Data for ETFs</a:t>
            </a:r>
          </a:p>
        </p:txBody>
      </p:sp>
      <p:pic>
        <p:nvPicPr>
          <p:cNvPr id="3" name="Picture 2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03" y="1143000"/>
            <a:ext cx="8139393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Variance and Volatility</a:t>
            </a:r>
          </a:p>
        </p:txBody>
      </p:sp>
      <p:pic>
        <p:nvPicPr>
          <p:cNvPr id="3" name="Picture 2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31" y="1143000"/>
            <a:ext cx="9636536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Standard Deviation and Volatility</a:t>
            </a:r>
          </a:p>
        </p:txBody>
      </p:sp>
      <p:pic>
        <p:nvPicPr>
          <p:cNvPr id="3" name="Picture 2" descr="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54046"/>
            <a:ext cx="9906000" cy="45309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Volatility and Variance for ETFs</a:t>
            </a:r>
          </a:p>
        </p:txBody>
      </p:sp>
      <p:pic>
        <p:nvPicPr>
          <p:cNvPr id="3" name="Picture 2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71" y="1143000"/>
            <a:ext cx="8521656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Higher Moments: Skewness and Kurtosis</a:t>
            </a:r>
          </a:p>
        </p:txBody>
      </p:sp>
      <p:pic>
        <p:nvPicPr>
          <p:cNvPr id="3" name="Picture 2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24368"/>
            <a:ext cx="9906000" cy="45902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1Risk</a:t>
            </a:r>
          </a:p>
          <a:p>
            <a:r>
              <a:t>2Modeling Approach to Risk</a:t>
            </a:r>
          </a:p>
          <a:p>
            <a:r>
              <a:t>3Astronomical Probabilities</a:t>
            </a:r>
          </a:p>
          <a:p>
            <a:r>
              <a:t>4Multivariable Risk Analysis</a:t>
            </a:r>
          </a:p>
          <a:p>
            <a:r>
              <a:t>5Coherent Risk Measures</a:t>
            </a:r>
          </a:p>
          <a:p>
            <a:r>
              <a:t>6Value At Risk</a:t>
            </a:r>
          </a:p>
          <a:p>
            <a:r>
              <a:t>7Simulation Methods for VaR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Kurtosis</a:t>
            </a:r>
          </a:p>
        </p:txBody>
      </p:sp>
      <p:pic>
        <p:nvPicPr>
          <p:cNvPr id="3" name="Picture 2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69380"/>
            <a:ext cx="9906000" cy="49002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Higher Moments Data for ETFs</a:t>
            </a:r>
          </a:p>
        </p:txBody>
      </p:sp>
      <p:pic>
        <p:nvPicPr>
          <p:cNvPr id="3" name="Picture 2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71" y="1143000"/>
            <a:ext cx="8521656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Annualizing Moments</a:t>
            </a:r>
          </a:p>
        </p:txBody>
      </p:sp>
      <p:pic>
        <p:nvPicPr>
          <p:cNvPr id="3" name="Picture 2" descr="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23" y="1143000"/>
            <a:ext cx="8952353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Distribution and Quantiles</a:t>
            </a:r>
          </a:p>
        </p:txBody>
      </p:sp>
      <p:pic>
        <p:nvPicPr>
          <p:cNvPr id="3" name="Picture 2" descr="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24368"/>
            <a:ext cx="9906000" cy="45902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Median and Quantiles</a:t>
            </a:r>
          </a:p>
        </p:txBody>
      </p:sp>
      <p:pic>
        <p:nvPicPr>
          <p:cNvPr id="3" name="Picture 2" descr="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855282"/>
            <a:ext cx="9906000" cy="35284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Normal Distribution and Returns</a:t>
            </a:r>
          </a:p>
        </p:txBody>
      </p:sp>
      <p:pic>
        <p:nvPicPr>
          <p:cNvPr id="3" name="Picture 2" descr="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208125"/>
            <a:ext cx="9906000" cy="28227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Returns vs Normal Distribution</a:t>
            </a:r>
          </a:p>
        </p:txBody>
      </p:sp>
      <p:pic>
        <p:nvPicPr>
          <p:cNvPr id="3" name="Picture 2" descr="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46379"/>
            <a:ext cx="9906000" cy="434624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Considering Outliers</a:t>
            </a:r>
          </a:p>
        </p:txBody>
      </p:sp>
      <p:pic>
        <p:nvPicPr>
          <p:cNvPr id="3" name="Picture 2" descr="p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389494"/>
            <a:ext cx="9906000" cy="246001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Outlier Analysis</a:t>
            </a:r>
          </a:p>
        </p:txBody>
      </p:sp>
      <p:pic>
        <p:nvPicPr>
          <p:cNvPr id="3" name="Picture 2" descr="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414" y="1143000"/>
            <a:ext cx="8175171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Astronomical Probabilities</a:t>
            </a:r>
          </a:p>
        </p:txBody>
      </p:sp>
      <p:pic>
        <p:nvPicPr>
          <p:cNvPr id="3" name="Picture 2" descr="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663195"/>
            <a:ext cx="9906000" cy="19126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Risk</a:t>
            </a:r>
          </a:p>
        </p:txBody>
      </p:sp>
      <p:pic>
        <p:nvPicPr>
          <p:cNvPr id="3" name="Picture 2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57507"/>
            <a:ext cx="9906000" cy="33239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of Time Frequency on Normality</a:t>
            </a:r>
          </a:p>
        </p:txBody>
      </p:sp>
      <p:pic>
        <p:nvPicPr>
          <p:cNvPr id="3" name="Picture 2" descr="p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432362"/>
            <a:ext cx="9906000" cy="23742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Monthly Returns Example</a:t>
            </a:r>
          </a:p>
        </p:txBody>
      </p:sp>
      <p:pic>
        <p:nvPicPr>
          <p:cNvPr id="3" name="Picture 2" descr="p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750" y="1143000"/>
            <a:ext cx="8130498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Maximum Drawdown</a:t>
            </a:r>
          </a:p>
        </p:txBody>
      </p:sp>
      <p:pic>
        <p:nvPicPr>
          <p:cNvPr id="3" name="Picture 2" descr="p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04664"/>
            <a:ext cx="9906000" cy="402967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Maximum Drawdown Example</a:t>
            </a:r>
          </a:p>
        </p:txBody>
      </p:sp>
      <p:pic>
        <p:nvPicPr>
          <p:cNvPr id="3" name="Picture 2" descr="p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043245"/>
            <a:ext cx="9906000" cy="315250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Figure: Example of Maximum Drawdown on BTC</a:t>
            </a:r>
          </a:p>
        </p:txBody>
      </p:sp>
      <p:pic>
        <p:nvPicPr>
          <p:cNvPr id="3" name="Picture 2" descr="p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522224"/>
            <a:ext cx="9906000" cy="419455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Maximum Drawdown Analysis</a:t>
            </a:r>
          </a:p>
        </p:txBody>
      </p:sp>
      <p:pic>
        <p:nvPicPr>
          <p:cNvPr id="3" name="Picture 2" descr="p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83" y="1143000"/>
            <a:ext cx="8256832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Multivariable Risk Analysis</a:t>
            </a:r>
          </a:p>
        </p:txBody>
      </p:sp>
      <p:pic>
        <p:nvPicPr>
          <p:cNvPr id="3" name="Picture 2" descr="p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73996"/>
            <a:ext cx="9906000" cy="329100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Covariance: Understanding Asset Relationships</a:t>
            </a:r>
          </a:p>
        </p:txBody>
      </p:sp>
      <p:pic>
        <p:nvPicPr>
          <p:cNvPr id="3" name="Picture 2" descr="p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509033"/>
            <a:ext cx="9906000" cy="42209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Covariance Matrix: A Multivariable Approach</a:t>
            </a:r>
          </a:p>
        </p:txBody>
      </p:sp>
      <p:pic>
        <p:nvPicPr>
          <p:cNvPr id="3" name="Picture 2" descr="p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06" y="1143000"/>
            <a:ext cx="9345987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Technical Properties of the Covariance Matrix</a:t>
            </a:r>
          </a:p>
        </p:txBody>
      </p:sp>
      <p:pic>
        <p:nvPicPr>
          <p:cNvPr id="3" name="Picture 2" descr="pag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87186"/>
            <a:ext cx="9906000" cy="3264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Return, Price, PnL, and Beyond</a:t>
            </a:r>
          </a:p>
        </p:txBody>
      </p:sp>
      <p:pic>
        <p:nvPicPr>
          <p:cNvPr id="3" name="Picture 2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835496"/>
            <a:ext cx="9906000" cy="356800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Correlation: Scaling Covariance</a:t>
            </a:r>
          </a:p>
        </p:txBody>
      </p:sp>
      <p:pic>
        <p:nvPicPr>
          <p:cNvPr id="3" name="Picture 2" descr="pag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710187"/>
            <a:ext cx="9906000" cy="38186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Correlation Matrix Analysis</a:t>
            </a:r>
          </a:p>
        </p:txBody>
      </p:sp>
      <p:pic>
        <p:nvPicPr>
          <p:cNvPr id="3" name="Picture 2" descr="pag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21" y="1143000"/>
            <a:ext cx="9501157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Beta: Linear Decomposition</a:t>
            </a:r>
          </a:p>
        </p:txBody>
      </p:sp>
      <p:pic>
        <p:nvPicPr>
          <p:cNvPr id="3" name="Picture 2" descr="pag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95761"/>
            <a:ext cx="9906000" cy="484747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Scaled Correlation and Beta</a:t>
            </a:r>
          </a:p>
        </p:txBody>
      </p:sp>
      <p:pic>
        <p:nvPicPr>
          <p:cNvPr id="3" name="Picture 2" descr="pag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842091"/>
            <a:ext cx="9906000" cy="355481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Comparison:</a:t>
            </a:r>
          </a:p>
        </p:txBody>
      </p:sp>
      <p:pic>
        <p:nvPicPr>
          <p:cNvPr id="3" name="Picture 2" descr="page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88" y="1143000"/>
            <a:ext cx="8121622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Multivariate Beta</a:t>
            </a:r>
          </a:p>
        </p:txBody>
      </p:sp>
      <p:pic>
        <p:nvPicPr>
          <p:cNvPr id="3" name="Picture 2" descr="pag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29891"/>
            <a:ext cx="9906000" cy="437921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Comparison of Multivariate and Univariate Beta</a:t>
            </a:r>
          </a:p>
        </p:txBody>
      </p:sp>
      <p:pic>
        <p:nvPicPr>
          <p:cNvPr id="3" name="Picture 2" descr="page_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46" y="1143000"/>
            <a:ext cx="8511906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Coherent Risk Measures</a:t>
            </a:r>
          </a:p>
        </p:txBody>
      </p:sp>
      <p:pic>
        <p:nvPicPr>
          <p:cNvPr id="3" name="Picture 2" descr="page_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373005"/>
            <a:ext cx="9906000" cy="249298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Risk Capital</a:t>
            </a:r>
          </a:p>
        </p:txBody>
      </p:sp>
      <p:pic>
        <p:nvPicPr>
          <p:cNvPr id="3" name="Picture 2" descr="page_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841265"/>
            <a:ext cx="9906000" cy="155646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Properties of a Coherent Risk Measure</a:t>
            </a:r>
          </a:p>
        </p:txBody>
      </p:sp>
      <p:pic>
        <p:nvPicPr>
          <p:cNvPr id="3" name="Picture 2" descr="page_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24" y="1143000"/>
            <a:ext cx="8973951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Price and Return Analysis of iShares 7-10 Year</a:t>
            </a:r>
          </a:p>
        </p:txBody>
      </p:sp>
      <p:pic>
        <p:nvPicPr>
          <p:cNvPr id="3" name="Picture 2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238" y="1143000"/>
            <a:ext cx="9083523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Convex Risk Measure</a:t>
            </a:r>
          </a:p>
        </p:txBody>
      </p:sp>
      <p:pic>
        <p:nvPicPr>
          <p:cNvPr id="3" name="Picture 2" descr="page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389494"/>
            <a:ext cx="9906000" cy="246001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Coherence of Risk Measures</a:t>
            </a:r>
          </a:p>
        </p:txBody>
      </p:sp>
      <p:pic>
        <p:nvPicPr>
          <p:cNvPr id="3" name="Picture 2" descr="page_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82" y="1143000"/>
            <a:ext cx="961163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Dynamic Risk Measures</a:t>
            </a:r>
          </a:p>
        </p:txBody>
      </p:sp>
      <p:pic>
        <p:nvPicPr>
          <p:cNvPr id="3" name="Picture 2" descr="page_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17936"/>
            <a:ext cx="9906000" cy="340312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Value at Risk (VaR)</a:t>
            </a:r>
          </a:p>
        </p:txBody>
      </p:sp>
      <p:pic>
        <p:nvPicPr>
          <p:cNvPr id="3" name="Picture 2" descr="page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10" y="1143000"/>
            <a:ext cx="8193178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VaR for Returns</a:t>
            </a:r>
          </a:p>
        </p:txBody>
      </p:sp>
      <p:pic>
        <p:nvPicPr>
          <p:cNvPr id="3" name="Picture 2" descr="page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67" y="1143000"/>
            <a:ext cx="9405064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VaR Distribution</a:t>
            </a:r>
          </a:p>
        </p:txBody>
      </p:sp>
      <p:pic>
        <p:nvPicPr>
          <p:cNvPr id="3" name="Picture 2" descr="page_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68" y="1143000"/>
            <a:ext cx="8814462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Normal Distribution and VaR</a:t>
            </a:r>
          </a:p>
        </p:txBody>
      </p:sp>
      <p:pic>
        <p:nvPicPr>
          <p:cNvPr id="3" name="Picture 2" descr="page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720080"/>
            <a:ext cx="9906000" cy="379883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Normal Formula for VaR</a:t>
            </a:r>
          </a:p>
        </p:txBody>
      </p:sp>
      <p:pic>
        <p:nvPicPr>
          <p:cNvPr id="3" name="Picture 2" descr="page_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716782"/>
            <a:ext cx="9906000" cy="380543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Lognormal Distribution and VaR</a:t>
            </a:r>
          </a:p>
        </p:txBody>
      </p:sp>
      <p:pic>
        <p:nvPicPr>
          <p:cNvPr id="3" name="Picture 2" descr="page_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1" y="1143000"/>
            <a:ext cx="8741957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VaR for Log Returns</a:t>
            </a:r>
          </a:p>
        </p:txBody>
      </p:sp>
      <p:pic>
        <p:nvPicPr>
          <p:cNvPr id="3" name="Picture 2" descr="page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145471"/>
            <a:ext cx="9906000" cy="29480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Price and Return Analysis of iShares 7-10 Year</a:t>
            </a:r>
          </a:p>
        </p:txBody>
      </p:sp>
      <p:pic>
        <p:nvPicPr>
          <p:cNvPr id="3" name="Picture 2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13" y="1143000"/>
            <a:ext cx="9050372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Conditional Value-at-Risk (CVaR)</a:t>
            </a:r>
          </a:p>
        </p:txBody>
      </p:sp>
      <p:pic>
        <p:nvPicPr>
          <p:cNvPr id="3" name="Picture 2" descr="page_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77129"/>
            <a:ext cx="9906000" cy="44847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Normal Distribution for CVaR</a:t>
            </a:r>
          </a:p>
        </p:txBody>
      </p:sp>
      <p:pic>
        <p:nvPicPr>
          <p:cNvPr id="3" name="Picture 2" descr="page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21070"/>
            <a:ext cx="9906000" cy="459685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Sufficient Statistics of a Normal Distribution</a:t>
            </a:r>
          </a:p>
        </p:txBody>
      </p:sp>
      <p:pic>
        <p:nvPicPr>
          <p:cNvPr id="3" name="Picture 2" descr="page_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57344"/>
            <a:ext cx="9906000" cy="452431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VaR as a Coherent Risk Measure</a:t>
            </a:r>
          </a:p>
        </p:txBody>
      </p:sp>
      <p:pic>
        <p:nvPicPr>
          <p:cNvPr id="3" name="Picture 2" descr="page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029229"/>
            <a:ext cx="9906000" cy="118054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Examples of VaR</a:t>
            </a:r>
          </a:p>
        </p:txBody>
      </p:sp>
      <p:pic>
        <p:nvPicPr>
          <p:cNvPr id="3" name="Picture 2" descr="page_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12" y="1143000"/>
            <a:ext cx="903937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Example: Returns Not Subadditive</a:t>
            </a:r>
          </a:p>
        </p:txBody>
      </p:sp>
      <p:pic>
        <p:nvPicPr>
          <p:cNvPr id="3" name="Picture 2" descr="page_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94" y="1143000"/>
            <a:ext cx="8202211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Issue with VaR</a:t>
            </a:r>
          </a:p>
        </p:txBody>
      </p:sp>
      <p:pic>
        <p:nvPicPr>
          <p:cNvPr id="3" name="Picture 2" descr="page_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429065"/>
            <a:ext cx="9906000" cy="238086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Example</a:t>
            </a:r>
          </a:p>
        </p:txBody>
      </p:sp>
      <p:pic>
        <p:nvPicPr>
          <p:cNvPr id="3" name="Picture 2" descr="page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877539"/>
            <a:ext cx="9906000" cy="148392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Normal VaR and Coherence</a:t>
            </a:r>
          </a:p>
        </p:txBody>
      </p:sp>
      <p:pic>
        <p:nvPicPr>
          <p:cNvPr id="3" name="Picture 2" descr="page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125685"/>
            <a:ext cx="9906000" cy="298762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Conditional Moments</a:t>
            </a:r>
          </a:p>
        </p:txBody>
      </p:sp>
      <p:pic>
        <p:nvPicPr>
          <p:cNvPr id="3" name="Picture 2" descr="page_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234506"/>
            <a:ext cx="9906000" cy="27699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for Risk Analysis</a:t>
            </a:r>
          </a:p>
        </p:txBody>
      </p:sp>
      <p:pic>
        <p:nvPicPr>
          <p:cNvPr id="3" name="Picture 2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74904"/>
            <a:ext cx="9906000" cy="4689191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Ignoring the Mean</a:t>
            </a:r>
          </a:p>
        </p:txBody>
      </p:sp>
      <p:pic>
        <p:nvPicPr>
          <p:cNvPr id="3" name="Picture 2" descr="page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73996"/>
            <a:ext cx="9906000" cy="329100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Volatility Estimates</a:t>
            </a:r>
          </a:p>
        </p:txBody>
      </p:sp>
      <p:pic>
        <p:nvPicPr>
          <p:cNvPr id="3" name="Picture 2" descr="page_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24368"/>
            <a:ext cx="9906000" cy="459026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EWMA for Volatility</a:t>
            </a:r>
          </a:p>
        </p:txBody>
      </p:sp>
      <p:pic>
        <p:nvPicPr>
          <p:cNvPr id="3" name="Picture 2" descr="page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432362"/>
            <a:ext cx="9906000" cy="237427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IGARCH and GARCH</a:t>
            </a:r>
          </a:p>
        </p:txBody>
      </p:sp>
      <p:pic>
        <p:nvPicPr>
          <p:cNvPr id="3" name="Picture 2" descr="page_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68308"/>
            <a:ext cx="9906000" cy="470238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Evaluating VaR</a:t>
            </a:r>
          </a:p>
        </p:txBody>
      </p:sp>
      <p:pic>
        <p:nvPicPr>
          <p:cNvPr id="3" name="Picture 2" descr="page_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349922"/>
            <a:ext cx="9906000" cy="253915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Simulation Methods for VaR</a:t>
            </a:r>
          </a:p>
        </p:txBody>
      </p:sp>
      <p:pic>
        <p:nvPicPr>
          <p:cNvPr id="3" name="Picture 2" descr="page_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801694"/>
            <a:ext cx="9906000" cy="163561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Historical Simulation</a:t>
            </a:r>
          </a:p>
        </p:txBody>
      </p:sp>
      <p:pic>
        <p:nvPicPr>
          <p:cNvPr id="3" name="Picture 2" descr="page_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161959"/>
            <a:ext cx="9906000" cy="2915081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CVaR Calculation</a:t>
            </a:r>
          </a:p>
        </p:txBody>
      </p:sp>
      <p:pic>
        <p:nvPicPr>
          <p:cNvPr id="3" name="Picture 2" descr="page_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152066"/>
            <a:ext cx="9906000" cy="293486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Advantages of Historical Simulation</a:t>
            </a:r>
          </a:p>
        </p:txBody>
      </p:sp>
      <p:pic>
        <p:nvPicPr>
          <p:cNvPr id="3" name="Picture 2" descr="page_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801694"/>
            <a:ext cx="9906000" cy="163561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Disadvantages of Historical Simulation</a:t>
            </a:r>
          </a:p>
        </p:txBody>
      </p:sp>
      <p:pic>
        <p:nvPicPr>
          <p:cNvPr id="3" name="Picture 2" descr="page_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561795"/>
            <a:ext cx="9906000" cy="41154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Modeling Approach to Risk</a:t>
            </a:r>
          </a:p>
        </p:txBody>
      </p:sp>
      <p:pic>
        <p:nvPicPr>
          <p:cNvPr id="3" name="Picture 2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802520"/>
            <a:ext cx="9906000" cy="363395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Monte Carlo Simulation</a:t>
            </a:r>
          </a:p>
        </p:txBody>
      </p:sp>
      <p:pic>
        <p:nvPicPr>
          <p:cNvPr id="3" name="Picture 2" descr="page_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561795"/>
            <a:ext cx="9906000" cy="411540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Simulating Bonds and Options</a:t>
            </a:r>
          </a:p>
        </p:txBody>
      </p:sp>
      <p:pic>
        <p:nvPicPr>
          <p:cNvPr id="3" name="Picture 2" descr="page_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462041"/>
            <a:ext cx="9906000" cy="231491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Other Approaches for VaR</a:t>
            </a:r>
          </a:p>
        </p:txBody>
      </p:sp>
      <p:pic>
        <p:nvPicPr>
          <p:cNvPr id="3" name="Picture 2" descr="page_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802520"/>
            <a:ext cx="9906000" cy="363395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Historic Simulation: Empirical CDF</a:t>
            </a:r>
          </a:p>
        </p:txBody>
      </p:sp>
      <p:pic>
        <p:nvPicPr>
          <p:cNvPr id="3" name="Picture 2" descr="page_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010269"/>
            <a:ext cx="9906000" cy="321846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Calculating CVaR with Empirical CDF</a:t>
            </a:r>
          </a:p>
        </p:txBody>
      </p:sp>
      <p:pic>
        <p:nvPicPr>
          <p:cNvPr id="3" name="Picture 2" descr="page_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349922"/>
            <a:ext cx="9906000" cy="2539154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Advantages of Historical Simulation</a:t>
            </a:r>
          </a:p>
        </p:txBody>
      </p:sp>
      <p:pic>
        <p:nvPicPr>
          <p:cNvPr id="3" name="Picture 2" descr="page_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801694"/>
            <a:ext cx="9906000" cy="1635611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Disadvantages of Historical Simulation</a:t>
            </a:r>
          </a:p>
        </p:txBody>
      </p:sp>
      <p:pic>
        <p:nvPicPr>
          <p:cNvPr id="3" name="Picture 2" descr="page_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34424"/>
            <a:ext cx="9906000" cy="33701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Monte Carlo Simulation</a:t>
            </a:r>
          </a:p>
        </p:txBody>
      </p:sp>
      <p:pic>
        <p:nvPicPr>
          <p:cNvPr id="3" name="Picture 2" descr="page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64103"/>
            <a:ext cx="9906000" cy="3310793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Monte Carlo for Bonds and Options</a:t>
            </a:r>
          </a:p>
        </p:txBody>
      </p:sp>
      <p:pic>
        <p:nvPicPr>
          <p:cNvPr id="3" name="Picture 2" descr="page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617028"/>
            <a:ext cx="9906000" cy="200494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Alternative Distributions for VaR</a:t>
            </a:r>
          </a:p>
        </p:txBody>
      </p:sp>
      <p:pic>
        <p:nvPicPr>
          <p:cNvPr id="3" name="Picture 2" descr="page_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828901"/>
            <a:ext cx="9906000" cy="35811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Risk Assessment versus Pricing</a:t>
            </a:r>
          </a:p>
        </p:txBody>
      </p:sp>
      <p:pic>
        <p:nvPicPr>
          <p:cNvPr id="3" name="Picture 2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462041"/>
            <a:ext cx="9906000" cy="231491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You! Questions or Comments? Contact:</a:t>
            </a:r>
          </a:p>
        </p:txBody>
      </p:sp>
      <p:pic>
        <p:nvPicPr>
          <p:cNvPr id="3" name="Picture 2" descr="page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481826"/>
            <a:ext cx="9906000" cy="22753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0</vt:i4>
      </vt:variant>
    </vt:vector>
  </HeadingPairs>
  <TitlesOfParts>
    <vt:vector size="6" baseType="lpstr">
      <vt:lpstr>Aptos</vt:lpstr>
      <vt:lpstr>Aptos Display</vt:lpstr>
      <vt:lpstr>Arial</vt:lpstr>
      <vt:lpstr>Georgia Pro</vt:lpstr>
      <vt:lpstr>Office Theme</vt:lpstr>
      <vt:lpstr>Custom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Jane Zhang</dc:creator>
  <cp:lastModifiedBy>Jane Zhang</cp:lastModifiedBy>
  <cp:revision>17</cp:revision>
  <dcterms:created xsi:type="dcterms:W3CDTF">2024-08-12T00:37:42Z</dcterms:created>
  <dcterms:modified xsi:type="dcterms:W3CDTF">2024-08-12T04:09:55Z</dcterms:modified>
</cp:coreProperties>
</file>